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</p:sldMasterIdLst>
  <p:sldIdLst>
    <p:sldId id="256" r:id="rId25"/>
    <p:sldId id="257" r:id="rId26"/>
    <p:sldId id="260" r:id="rId27"/>
    <p:sldId id="261" r:id="rId28"/>
    <p:sldId id="262" r:id="rId29"/>
    <p:sldId id="268" r:id="rId30"/>
    <p:sldId id="269" r:id="rId31"/>
    <p:sldId id="263" r:id="rId32"/>
    <p:sldId id="265" r:id="rId33"/>
    <p:sldId id="266" r:id="rId34"/>
    <p:sldId id="270" r:id="rId35"/>
    <p:sldId id="271" r:id="rId3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C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6400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05200"/>
            <a:ext cx="6019800" cy="762000"/>
          </a:xfrm>
        </p:spPr>
        <p:txBody>
          <a:bodyPr/>
          <a:lstStyle>
            <a:lvl1pPr marL="0" indent="0" algn="ctr">
              <a:buFontTx/>
              <a:buNone/>
              <a:defRPr b="1">
                <a:ea typeface="SimHei" pitchFamily="49" charset="-122"/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168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056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AA378-9AED-4120-B798-8FA82FA51A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F10B5-ED7D-4012-AC73-5103F21BF1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9A918-8F7C-4FEA-AE47-BFCD60FF8B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B0F41-9BBB-4ABB-BFA5-CFC7DB4B31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C559F-14F8-44B1-B56D-EA52C51E38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E87ED-3C30-456C-AD60-80CF4E4409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1DD58-285B-4072-B3A0-67D13B99FF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90E27-1859-4721-84EA-3A60E9DB0A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3977B-4A21-4ED6-ACD3-0FF3B2AAFE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9A57D-EA48-4945-9386-B2BF442098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9812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7912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2ACCA-ADCB-4BFB-BCF6-9A1DD285E9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46AE4-A65A-4191-8F12-1992CB62D633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712A7-03D6-4009-B0F6-FBE22666E9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D7D8D-67FF-464B-BFDA-0A3D8A4E16B7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DE1FF-EEEB-4B06-80F6-2CADA5E302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E4D1D-A477-444A-BE6A-84D56A8447E3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13F4B-77FF-4D9A-9AEF-7F60F658D5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EACE7-CEB9-4061-9386-09717BFF2DE8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83EDF-4450-4DD8-B112-111C9926F2E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A540B-001F-417A-B1F0-8F5595583E00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5936C-5D18-47C4-A898-DD54F45CD1D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CC994-625F-4BE3-98D6-155ACFE49FFA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F26F6-87B5-43B1-A315-690A2F3BAD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069E81-4111-4143-BF24-9D82AC37DAF8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579B7-0FED-4763-AE9E-8A4487B962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EF08AC-017F-4507-AC9F-9EE16DB4D892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2BDD2-76CB-4EED-8229-A47841314B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A7696-6FDE-4EDA-9EA8-61681DFC4966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BD96B-952D-475B-B5D4-2DA3F6B9E2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29D945-7241-43D4-8751-C470568CC67B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3BD71-9BEA-4764-B4B4-7BFCAD7825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C9BB-0FB7-4AB1-9C89-89FDA2ED90C0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7A732-FF1D-4694-B689-4F882D66CD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89363"/>
            <a:ext cx="6400800" cy="1296987"/>
          </a:xfrm>
          <a:noFill/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543A67-8BF0-4869-B761-84192558A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485AB-A765-4281-86F6-31D4089C48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0815D-3BF0-4D61-8D8E-83C6CA5E1A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9F4CB-A274-4390-8F74-7564E3621C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1129-5810-43AB-BC3C-69E80542F2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B14F2-D0FA-4156-AE25-F99BE60879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54D7-269D-4E16-9480-377E0811D8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16A4-3BA6-4F69-A397-864D60D51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2B60-6965-43A9-9B53-690EDE8A9A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9F044-2011-46CB-9A5A-F4DDD2437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28398-FC99-46C8-8662-D2EF564CD8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77B75-3636-4B27-ABA5-08C47D07CD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7275-1B22-45C1-8FE6-16766EA759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6020-22BC-4ADB-8352-F6EC2F05549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1A269-99CE-430B-AEAF-16D4636597D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2FC0D-D722-4767-BCB5-F47A8B0E1A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516C-A81A-4DC8-8A9F-CE77FEA0B04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A2164-FB1C-4B00-9AE9-268281CAF25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902B3-1CD0-42D1-A747-8015E941942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82920-F993-4C3C-9919-EA45DB42E4D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DC1A6-F510-4801-8E47-42F1050615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1DDC6-1AB4-4116-BF7B-EBCAF8A288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43A67-8BF0-4869-B761-84192558A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485AB-A765-4281-86F6-31D4089C48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0815D-3BF0-4D61-8D8E-83C6CA5E1A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9F4CB-A274-4390-8F74-7564E3621C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1129-5810-43AB-BC3C-69E80542F2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B14F2-D0FA-4156-AE25-F99BE60879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54D7-269D-4E16-9480-377E0811D8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16A4-3BA6-4F69-A397-864D60D51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2B60-6965-43A9-9B53-690EDE8A9A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9F044-2011-46CB-9A5A-F4DDD2437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28398-FC99-46C8-8662-D2EF564CD8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C0531A-1C86-442F-93CE-6DF7FDB4AEE4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400BC-775E-4D28-8FC5-D7990CC36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C785D-5192-4504-9051-B33405235D5C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9F059-996C-4B99-9C65-216A80BFF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7C79C-8688-46F0-B430-6B043BBFAC0F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99F7-A2EB-4508-B6BC-8D6E381F6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B0E5CD-E9AE-4392-96FE-7B42FC24152F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68271-FC7B-44C7-8B6A-A38CF42B1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2B4B8-6BD8-4626-9BDA-D0DFFFC87D61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5A0FB-817B-4B64-9F01-A08A74D7E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B41CD5-55B6-428B-A343-5FB644459FF4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A78F-3CDE-4AB6-B93D-685CE91DB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2AF225-DF99-4512-9113-6DAFDD206130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177F6-5B48-44EB-801D-C512871CE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EB563B-A8E4-4DDB-9B7C-3A0A5CDAD0C6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72D44-F836-49FC-8E15-189B5549F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AB338-4C0F-4004-B0F9-1455609595E3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C0625-C310-4C70-B66C-0C8F71D66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6A2360-1F54-49AE-8A21-41DE180215CE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960BB-D088-4827-BE57-0705520AA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C7BE8-B291-4F94-B1F0-7D6D8DE983D0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03524-C770-49BA-8F31-AD48D60F30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AB8181-A30D-4F85-BC4A-82BB031664F7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262BC-99B3-481A-8EC6-5DA02E6E2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A940B-97FB-4C7A-A046-A5353FC50EEF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4BB2F-DF75-4A13-B3FC-1E90A5D35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172AE-57E6-40C8-BCDF-6D3832C1FE64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26969-E9D2-4F13-8AA5-D4D0663D7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EE5A28-770C-443E-95AF-DF3A38C8D2F2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608E-0780-4EBE-8079-C2DFFF3A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60A82-B4A8-4BD3-8293-1CC7DCCDD964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84C0D-517B-48F2-A117-04A0C499D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B93AB7-24D3-48E8-8A66-13AD0378BC51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DCBF4-60C9-4384-821D-861BD42CC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46259-A84F-490A-AF5B-94ACE55A4361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AF589-72D6-44D2-96FE-FFF00EC55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FD75F-C207-4835-B75B-97A7D4B6A5C8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6E376-6E2B-4D66-94A6-44FFFA7036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500587-170D-4FA7-8C74-651711CA1EAA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D5D27-7C32-4ABA-B3F1-0729B893B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7D2A4-9E93-45DA-BC81-2F8F212A4EAB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B162-94F7-4093-B161-3B2DA3D75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1FA1B-52B6-4EF7-895E-2FA036ED1112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5BC41-AC84-49FE-B0BA-1398CF79CB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1052513"/>
            <a:ext cx="5324475" cy="1470025"/>
          </a:xfrm>
        </p:spPr>
        <p:txBody>
          <a:bodyPr/>
          <a:lstStyle>
            <a:lvl1pPr>
              <a:defRPr sz="3000" b="1">
                <a:ea typeface="Microsoft YaHei" pitchFamily="34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2636838"/>
            <a:ext cx="4032250" cy="395287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2000">
                <a:ea typeface="华文细黑" charset="-122"/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543A67-8BF0-4869-B761-84192558A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3485AB-A765-4281-86F6-31D4089C48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B0815D-3BF0-4D61-8D8E-83C6CA5E1A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3141663"/>
            <a:ext cx="3997325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3141663"/>
            <a:ext cx="3997325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29F4CB-A274-4390-8F74-7564E3621C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621129-5810-43AB-BC3C-69E80542F2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BB14F2-D0FA-4156-AE25-F99BE60879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8E54D7-269D-4E16-9480-377E0811D8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6916A4-3BA6-4F69-A397-864D60D51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7E2B60-6965-43A9-9B53-690EDE8A9A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09F044-2011-46CB-9A5A-F4DDD2437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3835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333375"/>
            <a:ext cx="5967413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128398-FC99-46C8-8662-D2EF564CD8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7AE03-7501-499E-9AC3-229825D0014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17523-7A3A-430F-BE39-AC65E5B7A20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7C5DE-27A2-43B5-B986-F24552960E4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9C38F-F685-4838-A898-B8096857EC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EE81-0B94-40B8-B6DF-842F56CEE00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1EB8-FEC2-44B5-92EB-1F0CCE8B9A8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196E6-FC05-425D-AD8B-37C6914FA66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C67B-72A9-43E0-928D-7FC50D541F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6BEB4-F8AA-48BA-A076-37B7B9C5E1A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CF42F-11FC-47B8-A507-E7F3DFED60C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FD840-BF7E-4E69-8ECA-FF252B1D1E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5DC82-FFB7-49AB-AEA1-64A4FA8D87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A1B55-5289-4C77-BBCE-8F26427AD4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FA1FD-6AA6-4F55-936A-F708A1629E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2F43B-E392-4C79-AC54-FD103C3491F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B3B3C-6879-476A-8176-08B1EF9FAD0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99FAD-5D7F-47C0-8B53-798A056A02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A1715-FC41-4F1F-85F8-3BFE119956C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3C986-BC62-4390-9CBB-8F93DDC6D14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B62FC-2663-439D-A5C9-6C02D3BE4E2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8F0FC-E0A3-4910-BD21-4A49F364468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4F41D-5A19-47E5-9F75-94E67CBE30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43A67-8BF0-4869-B761-84192558A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485AB-A765-4281-86F6-31D4089C48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0815D-3BF0-4D61-8D8E-83C6CA5E1A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9F4CB-A274-4390-8F74-7564E3621C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1129-5810-43AB-BC3C-69E80542F2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B14F2-D0FA-4156-AE25-F99BE60879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54D7-269D-4E16-9480-377E0811D8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16A4-3BA6-4F69-A397-864D60D51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2B60-6965-43A9-9B53-690EDE8A9A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9F044-2011-46CB-9A5A-F4DDD2437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28398-FC99-46C8-8662-D2EF564CD8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E1158-8B60-43F9-B3A4-52E1EAC44086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A8888-705E-4D94-B15B-F3804FEF2A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CE51C-64B4-4CB6-B8F3-BC227811285F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32BBA-FBFA-485F-8CF5-0D06BEECD9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4CA7B3-1C68-4545-A159-89FADBDBD018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4FED3-944A-4FBE-946F-ACDD69D38E8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F23116-9B49-4892-96B0-6EF8EA30BB10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C4B00-27A8-4EFB-B157-1F67118F1DC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1476C-DA83-4A3B-9336-407220DBAA54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7672B-7B2F-4C60-94F1-ACB954EA261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36F9C-E7BC-4171-948B-40F9157F0988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0E325-5C9E-4238-AAA8-BBE5B3911F4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5BF44B-F46E-4037-B6A9-915F8AAA2135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EDC0B-83AD-4C1C-9B38-93410485FAF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F8FEE-1A3D-4BE9-8A28-EFD2E2C86530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AD022-7028-49BC-85C7-1AF7C57C7CF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C6F793-5331-4F62-941A-B39D5016F0B2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B6470-2536-40A3-A1C9-8E6AC164DF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5566E-CA71-4267-90DE-EB7AE39B0F49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124AE-B88B-40F4-92CD-D7F14A91F6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6F3BB4-AD6A-45D1-9D42-30E7970CE1EC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B32A3-828D-4429-8B31-B5E7F42350F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0128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zh-CN" smtClean="0"/>
              <a:t>Click to edit Master subtitle style</a:t>
            </a:r>
            <a:endParaRPr lang="zh-CN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543A67-8BF0-4869-B761-84192558A0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485AB-A765-4281-86F6-31D4089C48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0815D-3BF0-4D61-8D8E-83C6CA5E1A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9F4CB-A274-4390-8F74-7564E3621C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1129-5810-43AB-BC3C-69E80542F2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B14F2-D0FA-4156-AE25-F99BE60879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54D7-269D-4E16-9480-377E0811D80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16A4-3BA6-4F69-A397-864D60D515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2B60-6965-43A9-9B53-690EDE8A9AA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9F044-2011-46CB-9A5A-F4DDD2437FB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28398-FC99-46C8-8662-D2EF564CD85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86EA9-976A-4A42-A92A-5068CDBF9B5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B27F3-F378-4085-97C8-2FAE9B781B0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FAB0A-E67C-49CB-9EEA-6D0A2D0280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0C419-64FA-4935-889F-2458E2D2361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D6159-CA96-44ED-BF9E-7A121171CD3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03595-E19A-4E47-93C7-17AA957D67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5EEC7-FABC-4AD4-9228-56D4C6720DB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389D1-59AA-4231-B44F-8CE31021679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1E605-8816-465D-B9DD-46CBE467EFF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77953-BAAE-4B09-92C1-90B4EFF01C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44909-2672-402E-A020-1B612EEB24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B5126-CEE9-49AF-A1DB-1DCA8E92F8F6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5D5E6-24B8-4A18-8380-EB3F4C524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73788-7085-4FB7-862D-E89A27409050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1188E-BD2F-480C-8FFE-7CD660F61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F12452-869A-477D-A968-5321F54702A8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AFCD7-79E6-42E4-9798-5F8FB20A3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43FC3F-1152-4809-A8DC-73BE22B4CEE6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D4FCE-8787-4D0F-B042-4F4A69967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961E6-99A0-4A59-BEED-F790630CAC1D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547FF-AE5D-4C64-A897-A2C3E1FC3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A3829-7FC7-4DA3-8377-95238E412A93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8A4CB-1C15-4044-886F-F866C578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5969C-6C71-4BB9-BF96-EDFB02DC859C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57DFB-EDDE-4F0B-83A0-A790623830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404F85-D56F-4076-98E7-3F814C7D58EA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A88A3-4214-477A-BE95-608109AA5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0EEB8-2B41-4C7C-8273-DE3DCF779F84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7AD20-9194-4EAE-9A06-A36186D12E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271E5F-2F69-4367-BFE2-42E2292985A8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690B-2C5E-4F38-9989-9784120C2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8F56B-157C-4E9C-B46A-FB795AD81F76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F8B7B-4386-4468-B011-C61AFD72F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4562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209675"/>
            <a:ext cx="3484563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29300" cy="5635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  <p:transition>
    <p:blinds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43A67-8BF0-4869-B761-84192558A0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485AB-A765-4281-86F6-31D4089C480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0815D-3BF0-4D61-8D8E-83C6CA5E1A0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9F4CB-A274-4390-8F74-7564E3621C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1129-5810-43AB-BC3C-69E80542F20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B14F2-D0FA-4156-AE25-F99BE608799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54D7-269D-4E16-9480-377E0811D80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16A4-3BA6-4F69-A397-864D60D515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2B60-6965-43A9-9B53-690EDE8A9AA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9F044-2011-46CB-9A5A-F4DDD2437F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28398-FC99-46C8-8662-D2EF564CD8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D5223-5764-4688-B6D6-A5262C7249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B197A-97A0-4CE0-B47C-8519814873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A391A-6BC6-4ADC-839D-391271C871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04F4-DCA2-42C1-8EA6-4A2072FC532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91123-904A-4A76-BED6-75E5B7A1CD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9D4A9-EFFF-4042-8B80-43BC8E4C7D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3A060-5086-4E88-9BE8-8A5B91F44A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B6F09-15B7-4A9C-8B9D-2AAF992660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BF38C-A1BA-463B-B6B2-35FE504F37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C1C3F-45C9-4681-9B6B-36C2EBEEA5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89AA3-1C99-474F-8BCA-A133EEC6FD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B7A70-6B3E-406E-BDEF-87F96B5C98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3F728-017D-4E36-BDCC-408F96286B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3BB82-7ABC-44FF-A202-6090DB6B35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F89BC-E0C1-488A-A16C-00C772AC76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76D2B-E517-4161-B85B-31DA0A75F9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D325A-DDA7-4094-B44C-F60B79606B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80CA3-F194-4A18-98E7-7AA3F16C53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2CB2B-88DB-4D3E-9DAB-1DA84C8B2D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76BA7-3DDB-4CFE-9D4A-6B2D4A0721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45077-246F-4B54-A298-4D2ADC5180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88F55-2BF4-4F1C-85D5-3CFC07BEF9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CC54D-2D0D-4E94-9598-05B02ED704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97B7B-4557-47C7-907E-C0EBC4992B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BA0B8-85BD-4848-B8B7-B5F19716A7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AFCB8-43E2-495D-BA5C-4AA63DC2AA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EC9D5-BC3C-4C75-99F7-B1181FF931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D0B29-412F-48E0-A316-FBF1734377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77D9-F229-4B88-B19D-EDC5D4B521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BB689-C443-4CC0-9942-E7F1E2E3DE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30B8E-1917-4319-998D-E97A983D76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C68C1-AF35-46E4-9B53-C7E6751915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12FAE-F04C-4E5D-82DC-957AD3EC27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9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hyperlink" Target="http://www.nordridesign.cn/index.php" TargetMode="Externa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1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EE90C49-1BEB-4A6B-AA32-E66EEBDEAA6F}" type="datetimeFigureOut">
              <a:rPr lang="sr-Cyrl-RS" smtClean="0"/>
              <a:t>27.05.2020.</a:t>
            </a:fld>
            <a:endParaRPr lang="sr-Cyrl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r-Cyrl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E5C76A-A8ED-45E4-AE93-86DF6BC1389A}" type="slidenum">
              <a:rPr lang="sr-Cyrl-RS" smtClean="0"/>
              <a:t>‹#›</a:t>
            </a:fld>
            <a:endParaRPr lang="sr-Cyrl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SimHei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SimHei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SimHei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SimHei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SimHei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SimHei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SimHei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C025A3-6982-4BAD-BCDB-3E929E9CA50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1140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21140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21140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单击此处编辑母版文本样式</a:t>
            </a:r>
          </a:p>
          <a:p>
            <a:pPr lvl="1"/>
            <a:r>
              <a:rPr lang="en-GB" smtClean="0"/>
              <a:t>第二级</a:t>
            </a:r>
          </a:p>
          <a:p>
            <a:pPr lvl="2"/>
            <a:r>
              <a:rPr lang="en-GB" smtClean="0"/>
              <a:t>第三级</a:t>
            </a:r>
          </a:p>
          <a:p>
            <a:pPr lvl="3"/>
            <a:r>
              <a:rPr lang="en-GB" smtClean="0"/>
              <a:t>第四级</a:t>
            </a:r>
          </a:p>
          <a:p>
            <a:pPr lvl="4"/>
            <a:r>
              <a:rPr lang="en-GB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4FBAEE6F-2EE8-49DF-98A0-2075CE659138}" type="datetimeFigureOut">
              <a:rPr lang="en-GB"/>
              <a:pPr/>
              <a:t>27/05/2020</a:t>
            </a:fld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3AB47C49-57B3-4104-8FA5-67C392088BC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2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2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9CC7E1-BBD8-435F-84CC-26F80D3A359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5648C0-667B-4398-9F4C-13C66BFE62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A4230"/>
                </a:solidFill>
                <a:latin typeface="+mn-lt"/>
              </a:defRPr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A423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A4230"/>
                </a:solidFill>
                <a:latin typeface="+mn-lt"/>
              </a:defRPr>
            </a:lvl1pPr>
          </a:lstStyle>
          <a:p>
            <a:fld id="{83A689FE-D4A5-47A7-BF3A-65BD12F0A3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b="1">
          <a:solidFill>
            <a:srgbClr val="16151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6151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6151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6151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6151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6151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6151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6151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6151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A4230"/>
                </a:solidFill>
                <a:latin typeface="+mn-lt"/>
              </a:defRPr>
            </a:lvl1pPr>
          </a:lstStyle>
          <a:p>
            <a:fld id="{BA2256DA-582F-4ABC-B166-CD03220CF8A3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3A423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A4230"/>
                </a:solidFill>
                <a:latin typeface="+mn-lt"/>
              </a:defRPr>
            </a:lvl1pPr>
          </a:lstStyle>
          <a:p>
            <a:fld id="{3ED8D6AC-ACDA-4CC0-B587-9AE5DFAE59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b="1">
          <a:solidFill>
            <a:srgbClr val="16151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6151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6151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6151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6151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61514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61514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61514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6151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100BF244-C823-4082-AF98-8C044F574401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F3EB2DE3-8A49-4A5F-B77D-F05BB6A335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19700" y="333375"/>
            <a:ext cx="3478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3141663"/>
            <a:ext cx="81470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245225"/>
            <a:ext cx="1089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4CB31A-9D1A-4D73-A981-A8829EFCF21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Hei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Hei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Hei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Hei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Hei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Hei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Hei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350CFD-C1C6-4F70-ADBF-677C4EBE099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813175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Impact" pitchFamily="34" charset="0"/>
              </a:rPr>
              <a:t>P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4029075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Impact" pitchFamily="34" charset="0"/>
              </a:rPr>
              <a:t>o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4256088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Impact" pitchFamily="34" charset="0"/>
              </a:rPr>
              <a:t>w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543425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Impact" pitchFamily="34" charset="0"/>
              </a:rPr>
              <a:t>e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4757738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Impact" pitchFamily="34" charset="0"/>
              </a:rPr>
              <a:t>r</a:t>
            </a: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5037138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Impact" pitchFamily="34" charset="0"/>
              </a:rPr>
              <a:t>B</a:t>
            </a:r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5264150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Impact" pitchFamily="34" charset="0"/>
              </a:rPr>
              <a:t>a</a:t>
            </a:r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5478463" y="2536825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Impact" pitchFamily="34" charset="0"/>
              </a:rPr>
              <a:t>r</a:t>
            </a:r>
          </a:p>
        </p:txBody>
      </p:sp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3808413" y="3019425"/>
            <a:ext cx="2005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sz="1200">
                <a:ea typeface="Microsoft YaHei" pitchFamily="34" charset="-122"/>
              </a:rPr>
              <a:t>中国专业</a:t>
            </a:r>
            <a:r>
              <a:rPr lang="en-US" altLang="zh-CN" sz="1200">
                <a:ea typeface="Microsoft YaHei" pitchFamily="34" charset="-122"/>
              </a:rPr>
              <a:t>PPT</a:t>
            </a:r>
            <a:r>
              <a:rPr lang="zh-CN" sz="1200">
                <a:ea typeface="Microsoft YaHei" pitchFamily="34" charset="-122"/>
              </a:rPr>
              <a:t>设计交流论坛</a:t>
            </a:r>
          </a:p>
        </p:txBody>
      </p:sp>
      <p:pic>
        <p:nvPicPr>
          <p:cNvPr id="3083" name="Picture 16" descr="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16263" y="2525713"/>
            <a:ext cx="7826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7" descr="logo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63813" y="2347913"/>
            <a:ext cx="382905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8">
            <a:hlinkClick r:id="rId15"/>
          </p:cNvPr>
          <p:cNvSpPr>
            <a:spLocks noChangeArrowheads="1"/>
          </p:cNvSpPr>
          <p:nvPr/>
        </p:nvSpPr>
        <p:spPr bwMode="auto">
          <a:xfrm>
            <a:off x="2484438" y="2060575"/>
            <a:ext cx="3987800" cy="16557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3" presetClass="entr" presetSubtype="3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16667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 -4.07407E-6 L -4.72222E-6 -4.07407E-6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76" grpId="0" autoUpdateAnimBg="0"/>
      <p:bldP spid="3077" grpId="0" autoUpdateAnimBg="0"/>
      <p:bldP spid="3078" grpId="0" autoUpdateAnimBg="0"/>
      <p:bldP spid="3079" grpId="0" autoUpdateAnimBg="0"/>
      <p:bldP spid="3080" grpId="0" autoUpdateAnimBg="0"/>
      <p:bldP spid="3081" grpId="0" autoUpdateAnimBg="0"/>
      <p:bldP spid="3082" grpId="0" autoUpdateAnimBg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12858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52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2053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494463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blinds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2DEB5D-62C5-4A49-BAC3-82FAF32EF1D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fld id="{2944D980-A3D0-4403-99B0-ED99E216DB1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icrosoft YaHei" pitchFamily="34" charset="-122"/>
          <a:ea typeface="Microsoft YaHei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icrosoft YaHei" pitchFamily="34" charset="-122"/>
          <a:ea typeface="Microsoft YaHei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icrosoft YaHei" pitchFamily="34" charset="-122"/>
          <a:ea typeface="Microsoft YaHei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icrosoft YaHei" pitchFamily="34" charset="-122"/>
          <a:ea typeface="Microsoft YaHei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icrosoft YaHei" pitchFamily="34" charset="-122"/>
          <a:ea typeface="Microsoft YaHei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icrosoft YaHei" pitchFamily="34" charset="-122"/>
          <a:ea typeface="Microsoft YaHei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icrosoft YaHei" pitchFamily="34" charset="-122"/>
          <a:ea typeface="Microsoft YaHei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Microsoft YaHei" pitchFamily="34" charset="-122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34" charset="0"/>
                <a:ea typeface="Microsoft YaHei" pitchFamily="34" charset="-122"/>
              </a:defRPr>
            </a:lvl1pPr>
          </a:lstStyle>
          <a:p>
            <a:fld id="{E4F59E6A-0A9B-4FDC-A00A-8F0A5E455ECF}" type="datetimeFigureOut">
              <a:rPr lang="zh-CN" altLang="en-US"/>
              <a:pPr/>
              <a:t>2020/5/27</a:t>
            </a:fld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34" charset="0"/>
                <a:ea typeface="Microsoft YaHei" pitchFamily="34" charset="-122"/>
              </a:defRPr>
            </a:lvl1pPr>
          </a:lstStyle>
          <a:p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itchFamily="34" charset="0"/>
                <a:ea typeface="Microsoft YaHei" pitchFamily="34" charset="-122"/>
              </a:defRPr>
            </a:lvl1pPr>
          </a:lstStyle>
          <a:p>
            <a:fld id="{2A45157D-E496-4B73-A2F6-DBAD28AAA15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4EBFE7-5E47-47C5-8435-24C0DEEFBC9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2F2CDF-0FF2-4072-BC98-0D2676EBBE3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12858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effectLst/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blinds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ffectLst/>
              </a:defRPr>
            </a:lvl1pPr>
          </a:lstStyle>
          <a:p>
            <a:fld id="{85B459FD-DB16-4555-9420-6674F4CCD4CC}" type="datetimeFigureOut">
              <a:rPr lang="en-US"/>
              <a:pPr/>
              <a:t>5/27/2020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ffectLst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effectLst/>
              </a:defRPr>
            </a:lvl1pPr>
          </a:lstStyle>
          <a:p>
            <a:fld id="{5A799174-93B4-43B4-A70A-9AB6CCFDB0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85863" y="128588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8863" y="1209675"/>
            <a:ext cx="71215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1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>
                <a:effectLst/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blinds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53B5312-73B1-4F3D-9E2B-749E5354C120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205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5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08D7DF-7F8E-47E3-A64B-3BA391AEA47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1140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21140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21140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28CE93-2B5F-42DB-A719-30510B81543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1140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21140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21140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C8ED4F-5D5F-420B-846A-A63DF7D1450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1140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21140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21140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0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329647-35A2-43F5-A065-DDDE0A25132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1140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1140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21140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21140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1140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7" Type="http://schemas.openxmlformats.org/officeDocument/2006/relationships/image" Target="../media/image79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47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4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4.xml"/><Relationship Id="rId6" Type="http://schemas.openxmlformats.org/officeDocument/2006/relationships/image" Target="../media/image36.png"/><Relationship Id="rId11" Type="http://schemas.openxmlformats.org/officeDocument/2006/relationships/image" Target="../media/image40.jpeg"/><Relationship Id="rId5" Type="http://schemas.openxmlformats.org/officeDocument/2006/relationships/image" Target="../media/image35.png"/><Relationship Id="rId10" Type="http://schemas.openxmlformats.org/officeDocument/2006/relationships/hyperlink" Target="https://www.youtube.com/watch?v=xYyNLid1MMw&amp;t=92s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4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jpe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44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7" Type="http://schemas.openxmlformats.org/officeDocument/2006/relationships/image" Target="../media/image73.jpg"/><Relationship Id="rId2" Type="http://schemas.openxmlformats.org/officeDocument/2006/relationships/hyperlink" Target="https://www.facebook.com/neosisanalatinica/?epa=SEARCH_BOX" TargetMode="External"/><Relationship Id="rId1" Type="http://schemas.openxmlformats.org/officeDocument/2006/relationships/slideLayout" Target="../slideLayouts/slideLayout244.xml"/><Relationship Id="rId6" Type="http://schemas.openxmlformats.org/officeDocument/2006/relationships/image" Target="../media/image72.jp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655440"/>
          </a:xfrm>
        </p:spPr>
        <p:txBody>
          <a:bodyPr/>
          <a:lstStyle/>
          <a:p>
            <a:r>
              <a:rPr lang="sr-Cyrl-RS" dirty="0" smtClean="0"/>
              <a:t>ОНЛАЈН ПРОЈЕКАТ</a:t>
            </a:r>
            <a:br>
              <a:rPr lang="sr-Cyrl-RS" dirty="0" smtClean="0"/>
            </a:br>
            <a:r>
              <a:rPr lang="sr-Cyrl-RS" sz="4000" b="1" i="1" dirty="0" smtClean="0">
                <a:solidFill>
                  <a:srgbClr val="92D050"/>
                </a:solidFill>
              </a:rPr>
              <a:t>У СУСРЕТ УСКРСУ</a:t>
            </a:r>
            <a:endParaRPr lang="sr-Cyrl-RS" sz="3600" b="1" i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437112"/>
            <a:ext cx="6480720" cy="1872208"/>
          </a:xfrm>
        </p:spPr>
        <p:txBody>
          <a:bodyPr/>
          <a:lstStyle/>
          <a:p>
            <a:pPr algn="r"/>
            <a:r>
              <a:rPr lang="sr-Cyrl-RS" sz="2000" dirty="0" smtClean="0"/>
              <a:t>МАРИНА МАЛЕШ,</a:t>
            </a:r>
          </a:p>
          <a:p>
            <a:pPr algn="r"/>
            <a:r>
              <a:rPr lang="sr-Cyrl-RS" sz="2000" dirty="0" smtClean="0"/>
              <a:t>проф. српског језика и књижевности,</a:t>
            </a:r>
          </a:p>
          <a:p>
            <a:pPr algn="r"/>
            <a:r>
              <a:rPr lang="sr-Cyrl-RS" sz="2000" dirty="0" smtClean="0"/>
              <a:t>ШОСО „Милан Петровић“, Нови Сад</a:t>
            </a:r>
          </a:p>
          <a:p>
            <a:pPr algn="r"/>
            <a:r>
              <a:rPr lang="sr-Cyrl-RS" sz="2000" b="1" dirty="0" smtClean="0">
                <a:solidFill>
                  <a:srgbClr val="92D050"/>
                </a:solidFill>
              </a:rPr>
              <a:t>Магија је у рукама наставника, мај 2020.</a:t>
            </a:r>
          </a:p>
        </p:txBody>
      </p:sp>
    </p:spTree>
    <p:extLst>
      <p:ext uri="{BB962C8B-B14F-4D97-AF65-F5344CB8AC3E}">
        <p14:creationId xmlns:p14="http://schemas.microsoft.com/office/powerpoint/2010/main" val="125255584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76584"/>
          </a:xfrm>
        </p:spPr>
        <p:txBody>
          <a:bodyPr/>
          <a:lstStyle/>
          <a:p>
            <a:r>
              <a:rPr lang="sr-Cyrl-RS" dirty="0" smtClean="0"/>
              <a:t>КОМЕНТАРИ </a:t>
            </a:r>
            <a:br>
              <a:rPr lang="sr-Cyrl-RS" dirty="0" smtClean="0"/>
            </a:br>
            <a:endParaRPr lang="sr-Cyrl-R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8634" y="4920124"/>
            <a:ext cx="7965773" cy="354020"/>
          </a:xfrm>
        </p:spPr>
        <p:txBody>
          <a:bodyPr/>
          <a:lstStyle/>
          <a:p>
            <a:r>
              <a:rPr lang="sr-Cyrl-RS" dirty="0" smtClean="0">
                <a:solidFill>
                  <a:srgbClr val="92D050"/>
                </a:solidFill>
              </a:rPr>
              <a:t>Родитељи/хранитељи </a:t>
            </a:r>
            <a:r>
              <a:rPr lang="sr-Cyrl-RS" dirty="0" smtClean="0">
                <a:solidFill>
                  <a:srgbClr val="92D050"/>
                </a:solidFill>
              </a:rPr>
              <a:t>– </a:t>
            </a:r>
            <a:r>
              <a:rPr lang="sr-Cyrl-RS" sz="1400" b="0" dirty="0" smtClean="0"/>
              <a:t>писали </a:t>
            </a:r>
            <a:r>
              <a:rPr lang="sr-Cyrl-RS" sz="1400" b="0" dirty="0" smtClean="0"/>
              <a:t>су…</a:t>
            </a:r>
            <a:endParaRPr lang="sr-Cyrl-RS" sz="14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51520" y="908720"/>
            <a:ext cx="7776864" cy="360040"/>
          </a:xfrm>
        </p:spPr>
        <p:txBody>
          <a:bodyPr/>
          <a:lstStyle/>
          <a:p>
            <a:r>
              <a:rPr lang="sr-Cyrl-RS" dirty="0" smtClean="0">
                <a:solidFill>
                  <a:srgbClr val="92D050"/>
                </a:solidFill>
              </a:rPr>
              <a:t>Ученици -</a:t>
            </a:r>
            <a:r>
              <a:rPr lang="sr-Cyrl-RS" b="0" dirty="0" smtClean="0"/>
              <a:t> </a:t>
            </a:r>
            <a:r>
              <a:rPr lang="sr-Cyrl-RS" sz="1400" b="0" dirty="0" smtClean="0"/>
              <a:t>по завршетку пројекта рекли су…</a:t>
            </a:r>
            <a:endParaRPr lang="sr-Cyrl-RS" sz="1400" dirty="0">
              <a:solidFill>
                <a:srgbClr val="92D05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14418" r="72140" b="68891"/>
          <a:stretch/>
        </p:blipFill>
        <p:spPr>
          <a:xfrm>
            <a:off x="5580112" y="5279593"/>
            <a:ext cx="1729282" cy="681232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46086" r="7761" b="38501"/>
          <a:stretch/>
        </p:blipFill>
        <p:spPr>
          <a:xfrm>
            <a:off x="580590" y="5303013"/>
            <a:ext cx="4927790" cy="646267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15488" r="8093" b="48461"/>
          <a:stretch/>
        </p:blipFill>
        <p:spPr>
          <a:xfrm>
            <a:off x="611560" y="5960825"/>
            <a:ext cx="4608512" cy="7805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64220" r="20853"/>
          <a:stretch/>
        </p:blipFill>
        <p:spPr>
          <a:xfrm>
            <a:off x="506873" y="1353481"/>
            <a:ext cx="3484756" cy="1499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t="14760" r="20531" b="47490"/>
          <a:stretch/>
        </p:blipFill>
        <p:spPr>
          <a:xfrm>
            <a:off x="4636385" y="1340768"/>
            <a:ext cx="3505455" cy="1507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56902" r="14100" b="239"/>
          <a:stretch/>
        </p:blipFill>
        <p:spPr>
          <a:xfrm>
            <a:off x="535298" y="3068960"/>
            <a:ext cx="3456331" cy="1656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5054" r="1144" b="6463"/>
          <a:stretch/>
        </p:blipFill>
        <p:spPr>
          <a:xfrm>
            <a:off x="4636385" y="3068960"/>
            <a:ext cx="3505455" cy="1656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0"/>
          <a:stretch/>
        </p:blipFill>
        <p:spPr>
          <a:xfrm>
            <a:off x="4300335" y="5863190"/>
            <a:ext cx="4177554" cy="4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744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97152"/>
            <a:ext cx="7772400" cy="1362075"/>
          </a:xfrm>
        </p:spPr>
        <p:txBody>
          <a:bodyPr/>
          <a:lstStyle/>
          <a:p>
            <a:pPr lvl="0" algn="r">
              <a:spcBef>
                <a:spcPct val="20000"/>
              </a:spcBef>
            </a:pPr>
            <a:r>
              <a:rPr lang="sr-Cyrl-RS" sz="3200" cap="none" dirty="0">
                <a:solidFill>
                  <a:srgbClr val="000000"/>
                </a:solidFill>
                <a:cs typeface="+mn-cs"/>
              </a:rPr>
              <a:t/>
            </a:r>
            <a:br>
              <a:rPr lang="sr-Cyrl-RS" sz="3200" cap="none" dirty="0">
                <a:solidFill>
                  <a:srgbClr val="000000"/>
                </a:solidFill>
                <a:cs typeface="+mn-cs"/>
              </a:rPr>
            </a:br>
            <a:r>
              <a:rPr lang="sr-Cyrl-RS" sz="3200" i="1" cap="none" dirty="0" smtClean="0">
                <a:solidFill>
                  <a:srgbClr val="92D050"/>
                </a:solidFill>
                <a:cs typeface="+mn-cs"/>
              </a:rPr>
              <a:t>ХВАЛА НА ПАЖЊИ!</a:t>
            </a:r>
            <a:endParaRPr lang="sr-Cyrl-RS" b="0" i="1" cap="none" dirty="0">
              <a:solidFill>
                <a:srgbClr val="92D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ea typeface="宋体"/>
              </a:rPr>
              <a:t>Рад на овом пројекту за мене је </a:t>
            </a:r>
            <a:r>
              <a:rPr lang="ru-RU" dirty="0" smtClean="0">
                <a:solidFill>
                  <a:srgbClr val="000000"/>
                </a:solidFill>
                <a:ea typeface="宋体"/>
              </a:rPr>
              <a:t>био изазов у сваком смислу (личном и професионалном). </a:t>
            </a:r>
            <a:r>
              <a:rPr lang="ru-RU" dirty="0">
                <a:solidFill>
                  <a:srgbClr val="000000"/>
                </a:solidFill>
                <a:ea typeface="宋体"/>
              </a:rPr>
              <a:t>Подстакао ме је на учење и истраживање. Труд ученика, родитеља и старатеља </a:t>
            </a:r>
            <a:r>
              <a:rPr lang="sr-Cyrl-RS" dirty="0" smtClean="0">
                <a:solidFill>
                  <a:srgbClr val="000000"/>
                </a:solidFill>
                <a:ea typeface="宋体"/>
              </a:rPr>
              <a:t>у мени </a:t>
            </a:r>
            <a:r>
              <a:rPr lang="en-US" dirty="0" smtClean="0">
                <a:solidFill>
                  <a:srgbClr val="000000"/>
                </a:solidFill>
                <a:ea typeface="宋体"/>
              </a:rPr>
              <a:t>je </a:t>
            </a:r>
            <a:r>
              <a:rPr lang="ru-RU" dirty="0" smtClean="0">
                <a:solidFill>
                  <a:srgbClr val="000000"/>
                </a:solidFill>
                <a:ea typeface="宋体"/>
              </a:rPr>
              <a:t>будио дивљење</a:t>
            </a:r>
            <a:r>
              <a:rPr lang="ru-RU" dirty="0">
                <a:solidFill>
                  <a:srgbClr val="000000"/>
                </a:solidFill>
                <a:ea typeface="宋体"/>
              </a:rPr>
              <a:t>, </a:t>
            </a:r>
            <a:r>
              <a:rPr lang="ru-RU" dirty="0" smtClean="0">
                <a:solidFill>
                  <a:srgbClr val="000000"/>
                </a:solidFill>
                <a:ea typeface="宋体"/>
              </a:rPr>
              <a:t>што ме је додатно </a:t>
            </a:r>
            <a:r>
              <a:rPr lang="ru-RU" dirty="0">
                <a:solidFill>
                  <a:srgbClr val="000000"/>
                </a:solidFill>
                <a:ea typeface="宋体"/>
              </a:rPr>
              <a:t>мотивисало, подстицало и обавезивало да активности </a:t>
            </a:r>
            <a:r>
              <a:rPr lang="ru-RU" dirty="0" smtClean="0">
                <a:solidFill>
                  <a:srgbClr val="000000"/>
                </a:solidFill>
                <a:ea typeface="宋体"/>
              </a:rPr>
              <a:t>будно пратим и усмеравам до краја.</a:t>
            </a:r>
            <a:endParaRPr lang="ru-RU" dirty="0">
              <a:solidFill>
                <a:srgbClr val="000000"/>
              </a:solidFill>
              <a:ea typeface="宋体"/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85271866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sr-Cyrl-RS" dirty="0" smtClean="0"/>
              <a:t>ПРИЛОЗИ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sr-Cyrl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9" y="1600201"/>
            <a:ext cx="1655000" cy="2260848"/>
          </a:xfr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95549"/>
            <a:ext cx="1695636" cy="2260848"/>
          </a:xfrm>
        </p:spPr>
      </p:pic>
      <p:sp>
        <p:nvSpPr>
          <p:cNvPr id="3" name="TextBox 2"/>
          <p:cNvSpPr txBox="1"/>
          <p:nvPr/>
        </p:nvSpPr>
        <p:spPr>
          <a:xfrm>
            <a:off x="755576" y="1196752"/>
            <a:ext cx="269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Сагласности родитеља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14449004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ЦИЉ, ВРЕМЕ, УЧЕСНИЦИ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 numCol="2"/>
          <a:lstStyle/>
          <a:p>
            <a:pPr marL="0" indent="0">
              <a:buNone/>
            </a:pPr>
            <a:endParaRPr lang="en-US" sz="14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92D050"/>
                </a:solidFill>
              </a:rPr>
              <a:t>ЦИЉЕВИ</a:t>
            </a:r>
            <a:r>
              <a:rPr lang="ru-RU" sz="1400" b="1" dirty="0">
                <a:solidFill>
                  <a:srgbClr val="92D050"/>
                </a:solidFill>
              </a:rPr>
              <a:t>:</a:t>
            </a:r>
          </a:p>
          <a:p>
            <a:r>
              <a:rPr lang="ru-RU" sz="1400" dirty="0"/>
              <a:t>Да се </a:t>
            </a:r>
            <a:r>
              <a:rPr lang="ru-RU" sz="1400" dirty="0" smtClean="0"/>
              <a:t>међу ученицима одржи и ојача осећај </a:t>
            </a:r>
            <a:r>
              <a:rPr lang="ru-RU" sz="1400" dirty="0"/>
              <a:t>припадности школи</a:t>
            </a:r>
            <a:r>
              <a:rPr lang="ru-RU" sz="1400" dirty="0" smtClean="0"/>
              <a:t>, који </a:t>
            </a:r>
            <a:r>
              <a:rPr lang="ru-RU" sz="1400" dirty="0"/>
              <a:t>се развијао и неговао више година уназад, током школских година, а посебно у време великих </a:t>
            </a:r>
            <a:r>
              <a:rPr lang="ru-RU" sz="1400" dirty="0" smtClean="0"/>
              <a:t>празника.</a:t>
            </a:r>
            <a:endParaRPr lang="ru-RU" sz="1400" dirty="0"/>
          </a:p>
          <a:p>
            <a:r>
              <a:rPr lang="ru-RU" sz="1400" dirty="0"/>
              <a:t>Да се развије и учврсти осећај припадности ужој и широј друштвеној заједници у време </a:t>
            </a:r>
            <a:r>
              <a:rPr lang="ru-RU" sz="1400" dirty="0" smtClean="0"/>
              <a:t>пандемије</a:t>
            </a:r>
            <a:r>
              <a:rPr lang="en-US" sz="1400" dirty="0" smtClean="0"/>
              <a:t>,</a:t>
            </a:r>
            <a:r>
              <a:rPr lang="ru-RU" sz="1400" dirty="0" smtClean="0"/>
              <a:t> </a:t>
            </a:r>
            <a:r>
              <a:rPr lang="ru-RU" sz="1400" dirty="0"/>
              <a:t>карантинских услова </a:t>
            </a:r>
            <a:r>
              <a:rPr lang="ru-RU" sz="1400" dirty="0" smtClean="0"/>
              <a:t>живота</a:t>
            </a:r>
            <a:r>
              <a:rPr lang="sr-Cyrl-RS" sz="1400" dirty="0" smtClean="0"/>
              <a:t>, изолације и самоизолације.</a:t>
            </a:r>
            <a:endParaRPr lang="ru-RU" sz="1400" dirty="0" smtClean="0"/>
          </a:p>
          <a:p>
            <a:r>
              <a:rPr lang="sr-Cyrl-RS" sz="1400" dirty="0" smtClean="0">
                <a:solidFill>
                  <a:schemeClr val="accent4">
                    <a:lumMod val="10000"/>
                  </a:schemeClr>
                </a:solidFill>
              </a:rPr>
              <a:t>Активно учествују у припреми и прослављану празника.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r-Cyrl-RS" sz="1400" b="1" dirty="0" smtClean="0">
                <a:solidFill>
                  <a:srgbClr val="92D050"/>
                </a:solidFill>
              </a:rPr>
              <a:t>ВРЕМЕ:</a:t>
            </a:r>
          </a:p>
          <a:p>
            <a:r>
              <a:rPr lang="sr-Cyrl-RS" sz="1400" dirty="0" smtClean="0"/>
              <a:t>Пројекат је реализован 6-17.4.2020.</a:t>
            </a:r>
            <a:endParaRPr lang="sr-Cyrl-RS" sz="1400" dirty="0"/>
          </a:p>
          <a:p>
            <a:pPr marL="0" indent="0">
              <a:buNone/>
            </a:pPr>
            <a:endParaRPr lang="en-US" sz="14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sr-Cyrl-RS" sz="1400" b="1" dirty="0" smtClean="0">
                <a:solidFill>
                  <a:srgbClr val="92D050"/>
                </a:solidFill>
              </a:rPr>
              <a:t>         УЧЕСНИЦИ:</a:t>
            </a:r>
          </a:p>
          <a:p>
            <a:pPr lvl="1"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accent4">
                    <a:lumMod val="10000"/>
                  </a:schemeClr>
                </a:solidFill>
              </a:rPr>
              <a:t>Ученици </a:t>
            </a:r>
            <a:r>
              <a:rPr lang="ru-RU" sz="1400" b="1" dirty="0" smtClean="0">
                <a:solidFill>
                  <a:schemeClr val="accent4">
                    <a:lumMod val="10000"/>
                  </a:schemeClr>
                </a:solidFill>
              </a:rPr>
              <a:t>1. </a:t>
            </a: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и 4. разреда ШОСО «Милан Петровић»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</a:rPr>
              <a:t>, којима српски језик и књижевност предаје исти 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наставник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</a:rPr>
              <a:t>:</a:t>
            </a:r>
            <a:endParaRPr lang="ru-RU" sz="1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	18 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</a:rPr>
              <a:t>ученика који су на мерама 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	индивидуализације  </a:t>
            </a:r>
            <a:endParaRPr lang="ru-RU" sz="1400" dirty="0">
              <a:solidFill>
                <a:schemeClr val="accent4">
                  <a:lumMod val="10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	1 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</a:rPr>
              <a:t>ученик са којим се ради према 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	ИОП-у 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</a:rPr>
              <a:t>1 </a:t>
            </a:r>
          </a:p>
          <a:p>
            <a:pPr marL="457200" lvl="1" indent="0">
              <a:buNone/>
            </a:pP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	9 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</a:rPr>
              <a:t>ученика са којима се ради према 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	ИОП-у 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</a:rPr>
              <a:t>2 </a:t>
            </a:r>
          </a:p>
          <a:p>
            <a:pPr marL="457200" lvl="1" indent="0">
              <a:buNone/>
            </a:pP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</a:rPr>
              <a:t>	</a:t>
            </a:r>
            <a:r>
              <a:rPr lang="ru-RU" sz="1400" b="1" dirty="0" smtClean="0">
                <a:solidFill>
                  <a:schemeClr val="accent4">
                    <a:lumMod val="10000"/>
                  </a:schemeClr>
                </a:solidFill>
              </a:rPr>
              <a:t>Укупно </a:t>
            </a:r>
            <a:r>
              <a:rPr lang="ru-RU" sz="1400" b="1" dirty="0">
                <a:solidFill>
                  <a:schemeClr val="accent4">
                    <a:lumMod val="10000"/>
                  </a:schemeClr>
                </a:solidFill>
              </a:rPr>
              <a:t>28 ученика</a:t>
            </a:r>
          </a:p>
          <a:p>
            <a:pPr lvl="1">
              <a:buFont typeface="Arial" pitchFamily="34" charset="0"/>
              <a:buChar char="•"/>
            </a:pPr>
            <a:endParaRPr lang="ru-RU" sz="14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ru-RU" sz="1400" dirty="0">
              <a:solidFill>
                <a:schemeClr val="accent4">
                  <a:lumMod val="1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sr-Cyrl-RS" sz="1000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sr-Cyrl-RS" sz="1400" dirty="0"/>
          </a:p>
        </p:txBody>
      </p:sp>
    </p:spTree>
    <p:extLst>
      <p:ext uri="{BB962C8B-B14F-4D97-AF65-F5344CB8AC3E}">
        <p14:creationId xmlns:p14="http://schemas.microsoft.com/office/powerpoint/2010/main" val="298004760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ПРОЈЕКТНЕ АКТИВНОСТИ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RS" sz="2800" b="1" dirty="0" smtClean="0">
                <a:solidFill>
                  <a:srgbClr val="92D050"/>
                </a:solidFill>
              </a:rPr>
              <a:t>Уводн</a:t>
            </a:r>
            <a:r>
              <a:rPr lang="en-US" sz="2800" b="1" dirty="0" smtClean="0">
                <a:solidFill>
                  <a:srgbClr val="92D050"/>
                </a:solidFill>
              </a:rPr>
              <a:t>e</a:t>
            </a:r>
            <a:r>
              <a:rPr lang="sr-Cyrl-RS" sz="2800" b="1" dirty="0" smtClean="0">
                <a:solidFill>
                  <a:srgbClr val="92D050"/>
                </a:solidFill>
              </a:rPr>
              <a:t> активност</a:t>
            </a:r>
            <a:r>
              <a:rPr lang="sr-Cyrl-RS" sz="2800" b="1" dirty="0">
                <a:solidFill>
                  <a:srgbClr val="92D050"/>
                </a:solidFill>
              </a:rPr>
              <a:t>и</a:t>
            </a:r>
            <a:endParaRPr lang="sr-Cyrl-RS" sz="2800" b="1" dirty="0" smtClean="0">
              <a:solidFill>
                <a:srgbClr val="92D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r-Cyrl-RS" sz="2800" b="1" dirty="0" smtClean="0">
                <a:solidFill>
                  <a:srgbClr val="92D050"/>
                </a:solidFill>
              </a:rPr>
              <a:t>Гледање филма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b="1" dirty="0" smtClean="0">
                <a:solidFill>
                  <a:srgbClr val="92D050"/>
                </a:solidFill>
              </a:rPr>
              <a:t>Одређивање функционалног стила и писање састава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b="1" dirty="0" smtClean="0">
                <a:solidFill>
                  <a:srgbClr val="92D050"/>
                </a:solidFill>
              </a:rPr>
              <a:t>Решавање задатака и писање честитки у гугл упитнику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b="1" dirty="0" smtClean="0">
                <a:solidFill>
                  <a:srgbClr val="92D050"/>
                </a:solidFill>
              </a:rPr>
              <a:t>Израда честитки, презентације и отварање галерије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2800" b="1" dirty="0" smtClean="0">
                <a:solidFill>
                  <a:srgbClr val="92D050"/>
                </a:solidFill>
              </a:rPr>
              <a:t>Решавање недоумице уз стручну помоћ</a:t>
            </a:r>
          </a:p>
          <a:p>
            <a:pPr marL="514350" indent="-514350">
              <a:buFont typeface="+mj-lt"/>
              <a:buAutoNum type="arabicPeriod"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84832995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4" y="476672"/>
            <a:ext cx="8229600" cy="504056"/>
          </a:xfrm>
        </p:spPr>
        <p:txBody>
          <a:bodyPr/>
          <a:lstStyle/>
          <a:p>
            <a:pPr marL="342900" lvl="0" indent="-342900" algn="l">
              <a:spcBef>
                <a:spcPct val="20000"/>
              </a:spcBef>
            </a:pPr>
            <a:r>
              <a:rPr lang="sr-Cyrl-RS" dirty="0" smtClean="0"/>
              <a:t>1. УВОДНЕ АКТИВНОСТИ</a:t>
            </a:r>
            <a:br>
              <a:rPr lang="sr-Cyrl-RS" dirty="0" smtClean="0"/>
            </a:br>
            <a:endParaRPr lang="sr-Cyrl-RS" b="1" dirty="0">
              <a:solidFill>
                <a:srgbClr val="57CB5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29234"/>
            <a:ext cx="8229600" cy="5493203"/>
          </a:xfrm>
        </p:spPr>
        <p:txBody>
          <a:bodyPr/>
          <a:lstStyle/>
          <a:p>
            <a:r>
              <a:rPr lang="sr-Cyrl-RS" sz="1400" dirty="0" smtClean="0"/>
              <a:t>У</a:t>
            </a:r>
            <a:r>
              <a:rPr lang="ru-RU" sz="1400" dirty="0" smtClean="0"/>
              <a:t>ченици </a:t>
            </a:r>
            <a:r>
              <a:rPr lang="ru-RU" sz="1400" dirty="0"/>
              <a:t>првог разреда (на мерама идивидуализације) понављали су помоћу ПП презентације правило писања великог </a:t>
            </a:r>
            <a:r>
              <a:rPr lang="ru-RU" sz="1400" dirty="0" smtClean="0"/>
              <a:t>слова 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/>
              <a:t>У</a:t>
            </a:r>
            <a:r>
              <a:rPr lang="ru-RU" sz="1400" dirty="0" smtClean="0"/>
              <a:t>ченици </a:t>
            </a:r>
            <a:r>
              <a:rPr lang="ru-RU" sz="1400" dirty="0"/>
              <a:t>на </a:t>
            </a:r>
            <a:r>
              <a:rPr lang="ru-RU" sz="1400" dirty="0" smtClean="0"/>
              <a:t>ИОП-у 1/ИОП-у 2 радили су вежбе </a:t>
            </a:r>
            <a:r>
              <a:rPr lang="ru-RU" sz="1400" dirty="0"/>
              <a:t>у алату </a:t>
            </a:r>
            <a:r>
              <a:rPr lang="en-US" sz="1400" dirty="0" smtClean="0"/>
              <a:t>L</a:t>
            </a:r>
            <a:r>
              <a:rPr lang="ru-RU" sz="1400" dirty="0" smtClean="0"/>
              <a:t>earning </a:t>
            </a:r>
            <a:r>
              <a:rPr lang="en-US" sz="1400" dirty="0" smtClean="0"/>
              <a:t>A</a:t>
            </a:r>
            <a:r>
              <a:rPr lang="ru-RU" sz="1400" dirty="0" smtClean="0"/>
              <a:t>pps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Ученици </a:t>
            </a:r>
            <a:r>
              <a:rPr lang="ru-RU" sz="1400" dirty="0"/>
              <a:t>четвртог разреда су поновили функционалне стилове помоћу вежбе у алату </a:t>
            </a:r>
            <a:r>
              <a:rPr lang="en-US" sz="1400" dirty="0"/>
              <a:t>W</a:t>
            </a:r>
            <a:r>
              <a:rPr lang="ru-RU" sz="1400" dirty="0" smtClean="0"/>
              <a:t>ordwall</a:t>
            </a:r>
            <a:r>
              <a:rPr lang="ru-RU" sz="1400" dirty="0"/>
              <a:t>. </a:t>
            </a:r>
            <a:endParaRPr lang="sr-Cyrl-R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2346259" cy="1189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2479285" cy="1189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520279" cy="1193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2595950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1547" r="754" b="1294"/>
          <a:stretch/>
        </p:blipFill>
        <p:spPr>
          <a:xfrm>
            <a:off x="741872" y="5373216"/>
            <a:ext cx="2245952" cy="999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18320" r="5900"/>
          <a:stretch/>
        </p:blipFill>
        <p:spPr>
          <a:xfrm>
            <a:off x="3347864" y="5373216"/>
            <a:ext cx="2016224" cy="1036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14895" r="6603" b="1115"/>
          <a:stretch/>
        </p:blipFill>
        <p:spPr>
          <a:xfrm>
            <a:off x="5724128" y="5373216"/>
            <a:ext cx="1944216" cy="102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1608866" cy="1206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1608868" cy="1206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19" y="1556792"/>
            <a:ext cx="1637928" cy="1228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4134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09"/>
            <a:ext cx="8229600" cy="1143000"/>
          </a:xfrm>
        </p:spPr>
        <p:txBody>
          <a:bodyPr/>
          <a:lstStyle/>
          <a:p>
            <a:pPr algn="l"/>
            <a:r>
              <a:rPr lang="sr-Cyrl-RS" dirty="0" smtClean="0"/>
              <a:t>2. АКТИВНОСТ</a:t>
            </a:r>
            <a:br>
              <a:rPr lang="sr-Cyrl-RS" dirty="0" smtClean="0"/>
            </a:br>
            <a:r>
              <a:rPr lang="sr-Cyrl-RS" sz="1400" b="1" dirty="0" smtClean="0">
                <a:solidFill>
                  <a:srgbClr val="92D050"/>
                </a:solidFill>
                <a:ea typeface="宋体"/>
                <a:cs typeface="+mn-cs"/>
              </a:rPr>
              <a:t>ГЛЕДАЊЕ ФИЛМА - УСКСРС 2020. </a:t>
            </a:r>
            <a:endParaRPr lang="sr-Cyrl-RS" b="1" dirty="0"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0" y="2060848"/>
            <a:ext cx="7620000" cy="3676650"/>
          </a:xfr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372674"/>
            <a:ext cx="1800201" cy="120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72674"/>
            <a:ext cx="1800200" cy="120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3086"/>
            <a:ext cx="1807647" cy="124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03087"/>
            <a:ext cx="1800199" cy="124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72674"/>
            <a:ext cx="1765716" cy="121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00" y="4221088"/>
            <a:ext cx="1811008" cy="124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89457"/>
            <a:ext cx="1812362" cy="125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069" y="1196752"/>
            <a:ext cx="77048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1400" dirty="0" smtClean="0"/>
              <a:t>За потребе пројекта кратак филм Ускрс 2020. припремиле су наставница српског језика Марина Малеш и вероучитељица Љубица Ковачевић. </a:t>
            </a:r>
            <a:r>
              <a:rPr lang="sr-Cyrl-RS" sz="1400" dirty="0" smtClean="0"/>
              <a:t>Сви ученици су погледали филм. </a:t>
            </a:r>
            <a:endParaRPr lang="sr-Cyrl-RS" sz="1400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>
              <a:hlinkClick r:id="rId10"/>
            </a:endParaRPr>
          </a:p>
          <a:p>
            <a:endParaRPr lang="sr-Cyrl-RS" dirty="0" smtClean="0">
              <a:hlinkClick r:id="rId10"/>
            </a:endParaRPr>
          </a:p>
          <a:p>
            <a:endParaRPr lang="sr-Cyrl-RS" dirty="0" smtClean="0">
              <a:hlinkClick r:id="rId10"/>
            </a:endParaRPr>
          </a:p>
          <a:p>
            <a:r>
              <a:rPr lang="en-US" dirty="0" smtClean="0">
                <a:hlinkClick r:id="rId10"/>
              </a:rPr>
              <a:t>https</a:t>
            </a:r>
            <a:r>
              <a:rPr lang="en-US" dirty="0">
                <a:hlinkClick r:id="rId10"/>
              </a:rPr>
              <a:t>://www.youtube.com/watch?v=xYyNLid1MMw&amp;t=92s</a:t>
            </a:r>
            <a:endParaRPr lang="sr-Cyrl-RS" dirty="0"/>
          </a:p>
          <a:p>
            <a:endParaRPr lang="sr-Cyrl-RS" dirty="0"/>
          </a:p>
          <a:p>
            <a:pPr marL="285750" indent="-285750">
              <a:buFont typeface="Arial" pitchFamily="34" charset="0"/>
              <a:buChar char="•"/>
            </a:pP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72674"/>
            <a:ext cx="1786687" cy="12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508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pPr algn="l"/>
            <a:r>
              <a:rPr lang="sr-Cyrl-RS" dirty="0"/>
              <a:t>3. </a:t>
            </a:r>
            <a:r>
              <a:rPr lang="sr-Cyrl-RS" dirty="0" smtClean="0"/>
              <a:t>АКТИВНОСТ</a:t>
            </a:r>
            <a:br>
              <a:rPr lang="sr-Cyrl-RS" dirty="0" smtClean="0"/>
            </a:br>
            <a:r>
              <a:rPr lang="sr-Cyrl-RS" sz="1400" b="1" dirty="0" smtClean="0">
                <a:solidFill>
                  <a:srgbClr val="92D050"/>
                </a:solidFill>
              </a:rPr>
              <a:t>ОДРЕЂИВАЊЕ ФУНКЦИОНАЛНОГ СТИЛА И ПИСАЊЕ САСТАВА</a:t>
            </a:r>
            <a:br>
              <a:rPr lang="sr-Cyrl-RS" sz="1400" b="1" dirty="0" smtClean="0">
                <a:solidFill>
                  <a:srgbClr val="92D050"/>
                </a:solidFill>
              </a:rPr>
            </a:br>
            <a:endParaRPr lang="sr-Cyrl-RS" sz="14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048672" cy="338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044423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1400" dirty="0"/>
              <a:t>У</a:t>
            </a:r>
            <a:r>
              <a:rPr lang="sr-Cyrl-RS" sz="1400" dirty="0" smtClean="0"/>
              <a:t>ченици </a:t>
            </a:r>
            <a:r>
              <a:rPr lang="sr-Cyrl-RS" sz="1400" dirty="0"/>
              <a:t>четвртог разреда </a:t>
            </a:r>
            <a:r>
              <a:rPr lang="sr-Cyrl-RS" sz="1400" dirty="0" smtClean="0"/>
              <a:t>су </a:t>
            </a:r>
            <a:r>
              <a:rPr lang="en-US" sz="1400" dirty="0" smtClean="0"/>
              <a:t>o</a:t>
            </a:r>
            <a:r>
              <a:rPr lang="sr-Cyrl-RS" sz="1400" dirty="0" smtClean="0"/>
              <a:t>дређивали </a:t>
            </a:r>
            <a:r>
              <a:rPr lang="sr-Cyrl-RS" sz="1400" dirty="0" smtClean="0"/>
              <a:t>функционални стил текста </a:t>
            </a:r>
            <a:r>
              <a:rPr lang="sr-Cyrl-RS" sz="1400" dirty="0" smtClean="0"/>
              <a:t>из филма </a:t>
            </a:r>
            <a:r>
              <a:rPr lang="sr-Cyrl-RS" sz="1400" dirty="0" smtClean="0"/>
              <a:t>Ускрс </a:t>
            </a:r>
            <a:r>
              <a:rPr lang="sr-Cyrl-RS" sz="1400" dirty="0" smtClean="0"/>
              <a:t>2020.</a:t>
            </a:r>
            <a:endParaRPr lang="sr-Cyrl-R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r-Cyrl-RS" sz="1400" dirty="0"/>
              <a:t>П</a:t>
            </a:r>
            <a:r>
              <a:rPr lang="sr-Cyrl-RS" sz="1400" dirty="0" smtClean="0"/>
              <a:t>отом су писали састав </a:t>
            </a:r>
            <a:r>
              <a:rPr lang="sr-Cyrl-RS" sz="1400" dirty="0" smtClean="0"/>
              <a:t>на тему Ускрс у мом </a:t>
            </a:r>
            <a:r>
              <a:rPr lang="sr-Cyrl-RS" sz="1400" dirty="0" smtClean="0"/>
              <a:t>дому.</a:t>
            </a:r>
            <a:endParaRPr lang="sr-Cyrl-R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sr-Cyrl-R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682262"/>
            <a:ext cx="2160240" cy="227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76319"/>
            <a:ext cx="2261851" cy="222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99703"/>
            <a:ext cx="3451050" cy="208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56754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sr-Cyrl-RS" dirty="0">
                <a:solidFill>
                  <a:srgbClr val="000000"/>
                </a:solidFill>
              </a:rPr>
              <a:t>4. АКТИВНОСТ</a:t>
            </a:r>
            <a:br>
              <a:rPr lang="sr-Cyrl-RS" dirty="0">
                <a:solidFill>
                  <a:srgbClr val="000000"/>
                </a:solidFill>
              </a:rPr>
            </a:br>
            <a:r>
              <a:rPr lang="sr-Cyrl-RS" sz="1400" b="1" dirty="0" smtClean="0">
                <a:solidFill>
                  <a:srgbClr val="92D050"/>
                </a:solidFill>
                <a:ea typeface="宋体"/>
              </a:rPr>
              <a:t>РЕШАВАЊЕ ЗАДАТАКА И ПИСАЊЕ ЧЕСТИТКИ У ГУГЛ УПИТНИКУ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56" y="1196752"/>
            <a:ext cx="8229600" cy="4525963"/>
          </a:xfrm>
        </p:spPr>
        <p:txBody>
          <a:bodyPr/>
          <a:lstStyle/>
          <a:p>
            <a:r>
              <a:rPr lang="sr-Cyrl-RS" sz="1400" dirty="0" smtClean="0"/>
              <a:t>Ученици првог разреда (на мерама индивидуализације) су у гугл упитнику Велико слово одговарали на питања у вези са филмом и у вези са правилом писања великог слова…</a:t>
            </a: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pPr lvl="0"/>
            <a:endParaRPr lang="sr-Cyrl-RS" sz="1400" dirty="0">
              <a:solidFill>
                <a:srgbClr val="000000"/>
              </a:solidFill>
              <a:ea typeface="宋体"/>
            </a:endParaRPr>
          </a:p>
          <a:p>
            <a:pPr lvl="0"/>
            <a:r>
              <a:rPr lang="sr-Cyrl-RS" sz="1400" dirty="0">
                <a:solidFill>
                  <a:srgbClr val="000000"/>
                </a:solidFill>
                <a:ea typeface="宋体"/>
              </a:rPr>
              <a:t>У</a:t>
            </a:r>
            <a:r>
              <a:rPr lang="sr-Cyrl-RS" sz="1400" dirty="0" smtClean="0">
                <a:solidFill>
                  <a:srgbClr val="000000"/>
                </a:solidFill>
                <a:ea typeface="宋体"/>
              </a:rPr>
              <a:t> </a:t>
            </a:r>
            <a:r>
              <a:rPr lang="sr-Cyrl-RS" sz="1400" dirty="0" smtClean="0">
                <a:solidFill>
                  <a:srgbClr val="000000"/>
                </a:solidFill>
                <a:ea typeface="宋体"/>
              </a:rPr>
              <a:t>другом делу упитника имали су задатака да другу/друговима из одељења честитају празник </a:t>
            </a:r>
            <a:endParaRPr lang="sr-Cyrl-RS" sz="1400" dirty="0">
              <a:solidFill>
                <a:srgbClr val="000000"/>
              </a:solidFill>
              <a:ea typeface="宋体"/>
            </a:endParaRPr>
          </a:p>
          <a:p>
            <a:pPr marL="0" lvl="0" indent="0">
              <a:buNone/>
            </a:pPr>
            <a:r>
              <a:rPr lang="sr-Cyrl-RS" sz="1400" b="1" dirty="0">
                <a:solidFill>
                  <a:srgbClr val="92D050"/>
                </a:solidFill>
                <a:ea typeface="宋体"/>
              </a:rPr>
              <a:t>честитке из гугл упитника, пошто их је прегледао, </a:t>
            </a:r>
            <a:r>
              <a:rPr lang="sr-Cyrl-RS" sz="1400" b="1" dirty="0" smtClean="0">
                <a:solidFill>
                  <a:srgbClr val="92D050"/>
                </a:solidFill>
                <a:ea typeface="宋体"/>
              </a:rPr>
              <a:t>наставник је проследио примаоцима</a:t>
            </a:r>
            <a:endParaRPr lang="sr-Cyrl-R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t="8931" r="14480" b="56604"/>
          <a:stretch/>
        </p:blipFill>
        <p:spPr>
          <a:xfrm>
            <a:off x="539553" y="1844824"/>
            <a:ext cx="2520280" cy="1621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2560548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24080"/>
            <a:ext cx="2506528" cy="1676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9141"/>
            <a:ext cx="330358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053"/>
            <a:ext cx="26273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51" y="4581053"/>
            <a:ext cx="23479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7" y="5373216"/>
            <a:ext cx="26527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88" y="5458942"/>
            <a:ext cx="37004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5409729"/>
            <a:ext cx="25606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8025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37" y="19108"/>
            <a:ext cx="8229600" cy="1143000"/>
          </a:xfrm>
        </p:spPr>
        <p:txBody>
          <a:bodyPr/>
          <a:lstStyle/>
          <a:p>
            <a:pPr algn="l"/>
            <a:r>
              <a:rPr lang="sr-Cyrl-RS" dirty="0" smtClean="0"/>
              <a:t>5. АКТИВНОСТ</a:t>
            </a:r>
            <a:br>
              <a:rPr lang="sr-Cyrl-RS" dirty="0" smtClean="0"/>
            </a:br>
            <a:r>
              <a:rPr lang="sr-Cyrl-RS" sz="1400" b="1" dirty="0" smtClean="0">
                <a:solidFill>
                  <a:srgbClr val="92D050"/>
                </a:solidFill>
                <a:ea typeface="宋体"/>
                <a:cs typeface="+mn-cs"/>
              </a:rPr>
              <a:t>ИЗРАДА ЧЕСТИТКИ, ПРЕЗЕНТАЦИЈЕ И ОТВАРАЊЕ ГАЛЕРИЈЕ</a:t>
            </a:r>
            <a:endParaRPr lang="sr-Cyrl-R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/>
          <a:lstStyle/>
          <a:p>
            <a:r>
              <a:rPr lang="sr-Cyrl-RS" sz="1400" dirty="0" smtClean="0">
                <a:solidFill>
                  <a:srgbClr val="000000"/>
                </a:solidFill>
                <a:ea typeface="宋体"/>
                <a:cs typeface="+mj-cs"/>
              </a:rPr>
              <a:t>Ученици првог разреда (на ИОП-у1/ИОП-у2) добили су задатак од наставника практичне наставе и наставника српског језика да </a:t>
            </a:r>
            <a:r>
              <a:rPr lang="sr-Cyrl-RS" sz="1400" dirty="0" smtClean="0">
                <a:solidFill>
                  <a:srgbClr val="000000"/>
                </a:solidFill>
                <a:ea typeface="宋体"/>
                <a:cs typeface="+mj-cs"/>
              </a:rPr>
              <a:t>направе </a:t>
            </a:r>
            <a:r>
              <a:rPr lang="sr-Cyrl-RS" sz="1400" dirty="0" smtClean="0">
                <a:solidFill>
                  <a:srgbClr val="000000"/>
                </a:solidFill>
                <a:ea typeface="宋体"/>
                <a:cs typeface="+mj-cs"/>
              </a:rPr>
              <a:t>честитку и у њу, поштујући правило писања великог слова, напишу честитку другу из одељења или </a:t>
            </a:r>
            <a:r>
              <a:rPr lang="sr-Cyrl-RS" sz="1400" dirty="0" smtClean="0">
                <a:solidFill>
                  <a:srgbClr val="000000"/>
                </a:solidFill>
                <a:ea typeface="宋体"/>
                <a:cs typeface="+mj-cs"/>
              </a:rPr>
              <a:t>неком </a:t>
            </a:r>
            <a:r>
              <a:rPr lang="sr-Cyrl-RS" sz="1400" dirty="0" smtClean="0">
                <a:solidFill>
                  <a:srgbClr val="000000"/>
                </a:solidFill>
                <a:ea typeface="宋体"/>
                <a:cs typeface="+mj-cs"/>
              </a:rPr>
              <a:t>другом. </a:t>
            </a:r>
          </a:p>
          <a:p>
            <a:pPr marL="0" indent="0">
              <a:buNone/>
            </a:pPr>
            <a:r>
              <a:rPr lang="sr-Cyrl-RS" sz="1400" dirty="0">
                <a:ea typeface="宋体"/>
              </a:rPr>
              <a:t>Ч</a:t>
            </a:r>
            <a:r>
              <a:rPr lang="sr-Cyrl-RS" sz="1400" dirty="0" smtClean="0">
                <a:ea typeface="宋体"/>
              </a:rPr>
              <a:t>еститке 18Р одељења наставник је објединио у ПП презентацији </a:t>
            </a:r>
            <a:r>
              <a:rPr lang="sr-Cyrl-RS" sz="1400" b="1" dirty="0" smtClean="0">
                <a:solidFill>
                  <a:srgbClr val="92D050"/>
                </a:solidFill>
                <a:ea typeface="宋体"/>
              </a:rPr>
              <a:t>Народи чујте, људи ликујте </a:t>
            </a:r>
            <a:r>
              <a:rPr lang="sr-Cyrl-RS" sz="1400" dirty="0" smtClean="0">
                <a:ea typeface="宋体"/>
              </a:rPr>
              <a:t>и подељена је у гугл учионици свим ђацима… тако су све честитке стигле до својих примаоца</a:t>
            </a:r>
          </a:p>
          <a:p>
            <a:endParaRPr lang="sr-Cyrl-RS" sz="1400" dirty="0">
              <a:solidFill>
                <a:srgbClr val="000000"/>
              </a:solidFill>
              <a:ea typeface="宋体"/>
            </a:endParaRPr>
          </a:p>
          <a:p>
            <a:endParaRPr lang="sr-Cyrl-RS" sz="1400" dirty="0" smtClean="0">
              <a:solidFill>
                <a:srgbClr val="000000"/>
              </a:solidFill>
              <a:ea typeface="宋体"/>
            </a:endParaRPr>
          </a:p>
          <a:p>
            <a:endParaRPr lang="sr-Cyrl-RS" sz="1400" dirty="0">
              <a:solidFill>
                <a:srgbClr val="000000"/>
              </a:solidFill>
              <a:ea typeface="宋体"/>
            </a:endParaRPr>
          </a:p>
          <a:p>
            <a:endParaRPr lang="sr-Cyrl-RS" sz="1400" dirty="0" smtClean="0">
              <a:solidFill>
                <a:srgbClr val="000000"/>
              </a:solidFill>
              <a:ea typeface="宋体"/>
            </a:endParaRPr>
          </a:p>
          <a:p>
            <a:endParaRPr lang="sr-Cyrl-RS" sz="1400" dirty="0">
              <a:solidFill>
                <a:srgbClr val="000000"/>
              </a:solidFill>
              <a:ea typeface="宋体"/>
            </a:endParaRPr>
          </a:p>
          <a:p>
            <a:endParaRPr lang="sr-Cyrl-RS" sz="1400" dirty="0" smtClean="0">
              <a:solidFill>
                <a:srgbClr val="000000"/>
              </a:solidFill>
              <a:ea typeface="宋体"/>
              <a:cs typeface="+mj-cs"/>
            </a:endParaRPr>
          </a:p>
          <a:p>
            <a:endParaRPr lang="sr-Cyrl-RS" sz="1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r-Cyrl-RS" sz="1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r-Cyrl-RS" sz="1400" dirty="0" smtClean="0"/>
              <a:t>У гугл учионици отворена </a:t>
            </a:r>
            <a:r>
              <a:rPr lang="sr-Cyrl-RS" sz="1400" b="1" dirty="0" smtClean="0">
                <a:solidFill>
                  <a:srgbClr val="92D050"/>
                </a:solidFill>
              </a:rPr>
              <a:t>Галерија честитки </a:t>
            </a:r>
            <a:r>
              <a:rPr lang="sr-Cyrl-RS" sz="1400" dirty="0" smtClean="0"/>
              <a:t>одељења 14К </a:t>
            </a:r>
          </a:p>
          <a:p>
            <a:pPr marL="0" indent="0">
              <a:buNone/>
            </a:pPr>
            <a:endParaRPr lang="sr-Cyrl-R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1656184" cy="12242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53" y="2276872"/>
            <a:ext cx="1728192" cy="12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1728192" cy="122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94" y="2276872"/>
            <a:ext cx="1658064" cy="122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58" y="3068960"/>
            <a:ext cx="1591085" cy="119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62" y="2996952"/>
            <a:ext cx="1570886" cy="117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62" y="2276872"/>
            <a:ext cx="1544732" cy="112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" y="4432573"/>
            <a:ext cx="176847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36" y="4437112"/>
            <a:ext cx="11525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44" y="5229200"/>
            <a:ext cx="11525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35" y="4403501"/>
            <a:ext cx="11525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25" y="4412580"/>
            <a:ext cx="13287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12795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808312" cy="243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81" y="5373216"/>
            <a:ext cx="16160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95833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54" y="44624"/>
            <a:ext cx="8229600" cy="1143000"/>
          </a:xfrm>
        </p:spPr>
        <p:txBody>
          <a:bodyPr/>
          <a:lstStyle/>
          <a:p>
            <a:pPr algn="l"/>
            <a:r>
              <a:rPr lang="sr-Cyrl-RS" dirty="0"/>
              <a:t>6</a:t>
            </a:r>
            <a:r>
              <a:rPr lang="sr-Cyrl-RS" dirty="0" smtClean="0"/>
              <a:t>. АКТИВНОСТ</a:t>
            </a:r>
            <a:br>
              <a:rPr lang="sr-Cyrl-RS" dirty="0" smtClean="0"/>
            </a:br>
            <a:r>
              <a:rPr lang="sr-Cyrl-RS" sz="1400" b="1" dirty="0" smtClean="0">
                <a:solidFill>
                  <a:srgbClr val="92D050"/>
                </a:solidFill>
              </a:rPr>
              <a:t>РЕШАВАЊЕ НЕДОУМИЦЕ</a:t>
            </a:r>
            <a:endParaRPr lang="sr-Cyrl-R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84" y="1139766"/>
            <a:ext cx="8229600" cy="4857403"/>
          </a:xfrm>
        </p:spPr>
        <p:txBody>
          <a:bodyPr/>
          <a:lstStyle/>
          <a:p>
            <a:pPr lvl="0"/>
            <a:r>
              <a:rPr lang="sr-Cyrl-RS" sz="1400" dirty="0" smtClean="0">
                <a:solidFill>
                  <a:srgbClr val="000000"/>
                </a:solidFill>
                <a:ea typeface="宋体"/>
              </a:rPr>
              <a:t>Пошто су све честитке стигле онима којима су биле упућене, ученици су приметили да су честитке писане двојако – </a:t>
            </a:r>
            <a:r>
              <a:rPr lang="sr-Cyrl-RS" sz="1400" dirty="0">
                <a:solidFill>
                  <a:srgbClr val="000000"/>
                </a:solidFill>
                <a:ea typeface="宋体"/>
              </a:rPr>
              <a:t>Христос </a:t>
            </a:r>
            <a:r>
              <a:rPr lang="sr-Cyrl-RS" sz="1400" dirty="0" smtClean="0">
                <a:solidFill>
                  <a:srgbClr val="000000"/>
                </a:solidFill>
                <a:ea typeface="宋体"/>
              </a:rPr>
              <a:t>васкрсе</a:t>
            </a:r>
            <a:r>
              <a:rPr lang="sr-Cyrl-RS" sz="1400" dirty="0">
                <a:solidFill>
                  <a:srgbClr val="000000"/>
                </a:solidFill>
                <a:ea typeface="宋体"/>
              </a:rPr>
              <a:t>! / Христос воскресе. </a:t>
            </a:r>
            <a:r>
              <a:rPr lang="sr-Cyrl-RS" sz="1400" dirty="0" smtClean="0">
                <a:solidFill>
                  <a:srgbClr val="000000"/>
                </a:solidFill>
                <a:ea typeface="宋体"/>
              </a:rPr>
              <a:t>Поставили су питање у вези са тим, а одговор смо потражили од лекторке Наташе, коју смо пронашли помоћу блога Писменост је вредност</a:t>
            </a:r>
            <a:r>
              <a:rPr lang="en-US" sz="1400" dirty="0" smtClean="0">
                <a:solidFill>
                  <a:srgbClr val="000000"/>
                </a:solidFill>
                <a:ea typeface="宋体"/>
              </a:rPr>
              <a:t> </a:t>
            </a:r>
            <a:r>
              <a:rPr lang="en-US" sz="1400" dirty="0">
                <a:hlinkClick r:id="rId2"/>
              </a:rPr>
              <a:t>https://www.facebook.com/neosisanalatinica/?epa=SEARCH_BOX</a:t>
            </a:r>
            <a:r>
              <a:rPr lang="sr-Cyrl-RS" sz="1400" dirty="0" smtClean="0">
                <a:solidFill>
                  <a:srgbClr val="000000"/>
                </a:solidFill>
                <a:ea typeface="宋体"/>
              </a:rPr>
              <a:t>. Наташа је на наше питање одговорила постером, који је подељен свим ученицима, учесницима пројекта. </a:t>
            </a:r>
          </a:p>
          <a:p>
            <a:pPr marL="0" lvl="0" indent="0">
              <a:buNone/>
            </a:pPr>
            <a:r>
              <a:rPr lang="sr-Cyrl-RS" sz="1400" dirty="0" smtClean="0">
                <a:solidFill>
                  <a:srgbClr val="000000"/>
                </a:solidFill>
                <a:ea typeface="宋体"/>
              </a:rPr>
              <a:t>Дилема је решена!</a:t>
            </a:r>
            <a:endParaRPr lang="sr-Cyrl-RS" sz="1400" dirty="0">
              <a:solidFill>
                <a:srgbClr val="000000"/>
              </a:solidFill>
              <a:ea typeface="宋体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" y="2924944"/>
            <a:ext cx="3866955" cy="3054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85" y="4556914"/>
            <a:ext cx="1075454" cy="1451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56914"/>
            <a:ext cx="1085800" cy="1451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2220" r="12884" b="72323"/>
          <a:stretch/>
        </p:blipFill>
        <p:spPr>
          <a:xfrm>
            <a:off x="392853" y="6050845"/>
            <a:ext cx="4790198" cy="613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4176464" cy="3501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21691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Hei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AAAAAA"/>
      </a:accent3>
      <a:accent4>
        <a:srgbClr val="101010"/>
      </a:accent4>
      <a:accent5>
        <a:srgbClr val="CECFDE"/>
      </a:accent5>
      <a:accent6>
        <a:srgbClr val="121212"/>
      </a:accent6>
      <a:hlink>
        <a:srgbClr val="C00000"/>
      </a:hlink>
      <a:folHlink>
        <a:srgbClr val="52311E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默认设计模板">
  <a:themeElements>
    <a:clrScheme name="默认设计模板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ppt_080">
  <a:themeElements>
    <a:clrScheme name="1_ppt_080 1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FFFFFF"/>
      </a:accent3>
      <a:accent4>
        <a:srgbClr val="000000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1_ppt_080">
      <a:majorFont>
        <a:latin typeface="Franklin Gothic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_080 1">
        <a:dk1>
          <a:srgbClr val="000000"/>
        </a:dk1>
        <a:lt1>
          <a:srgbClr val="FFFFFF"/>
        </a:lt1>
        <a:dk2>
          <a:srgbClr val="3B3B3B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FFFFFF"/>
        </a:accent3>
        <a:accent4>
          <a:srgbClr val="000000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pt_080">
  <a:themeElements>
    <a:clrScheme name="ppt_080 1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FFFFFF"/>
      </a:accent3>
      <a:accent4>
        <a:srgbClr val="000000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ppt_080">
      <a:majorFont>
        <a:latin typeface="Franklin Gothic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080 1">
        <a:dk1>
          <a:srgbClr val="000000"/>
        </a:dk1>
        <a:lt1>
          <a:srgbClr val="FFFFFF"/>
        </a:lt1>
        <a:dk2>
          <a:srgbClr val="3B3B3B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FFFFFF"/>
        </a:accent3>
        <a:accent4>
          <a:srgbClr val="000000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ference_3">
  <a:themeElements>
    <a:clrScheme name="1_Conference_3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1_Conference_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lnDef>
  </a:objectDefaults>
  <a:extraClrSchemeLst>
    <a:extraClrScheme>
      <a:clrScheme name="1_Conference_3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3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3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Microsoft YaHei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ference_3">
  <a:themeElements>
    <a:clrScheme name="Conference_3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lnDef>
  </a:objectDefaults>
  <a:extraClrSchemeLst>
    <a:extraClrScheme>
      <a:clrScheme name="Conference_3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3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3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ference_4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ference_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lnDef>
  </a:objectDefaults>
  <a:extraClrSchemeLst>
    <a:extraClrScheme>
      <a:clrScheme name="Conference_4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4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4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AAAAAA"/>
      </a:accent3>
      <a:accent4>
        <a:srgbClr val="101010"/>
      </a:accent4>
      <a:accent5>
        <a:srgbClr val="CECFDE"/>
      </a:accent5>
      <a:accent6>
        <a:srgbClr val="121212"/>
      </a:accent6>
      <a:hlink>
        <a:srgbClr val="C00000"/>
      </a:hlink>
      <a:folHlink>
        <a:srgbClr val="52311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AAAAAA"/>
      </a:accent3>
      <a:accent4>
        <a:srgbClr val="101010"/>
      </a:accent4>
      <a:accent5>
        <a:srgbClr val="CECFDE"/>
      </a:accent5>
      <a:accent6>
        <a:srgbClr val="121212"/>
      </a:accent6>
      <a:hlink>
        <a:srgbClr val="C00000"/>
      </a:hlink>
      <a:folHlink>
        <a:srgbClr val="52311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AAAAAA"/>
      </a:accent3>
      <a:accent4>
        <a:srgbClr val="101010"/>
      </a:accent4>
      <a:accent5>
        <a:srgbClr val="CECFDE"/>
      </a:accent5>
      <a:accent6>
        <a:srgbClr val="121212"/>
      </a:accent6>
      <a:hlink>
        <a:srgbClr val="C00000"/>
      </a:hlink>
      <a:folHlink>
        <a:srgbClr val="52311E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">
      <a:dk1>
        <a:srgbClr val="151515"/>
      </a:dk1>
      <a:lt1>
        <a:srgbClr val="151515"/>
      </a:lt1>
      <a:dk2>
        <a:srgbClr val="151515"/>
      </a:dk2>
      <a:lt2>
        <a:srgbClr val="7F7F7F"/>
      </a:lt2>
      <a:accent1>
        <a:srgbClr val="A3A4C3"/>
      </a:accent1>
      <a:accent2>
        <a:srgbClr val="151515"/>
      </a:accent2>
      <a:accent3>
        <a:srgbClr val="AAAAAA"/>
      </a:accent3>
      <a:accent4>
        <a:srgbClr val="101010"/>
      </a:accent4>
      <a:accent5>
        <a:srgbClr val="CECFDE"/>
      </a:accent5>
      <a:accent6>
        <a:srgbClr val="121212"/>
      </a:accent6>
      <a:hlink>
        <a:srgbClr val="C00000"/>
      </a:hlink>
      <a:folHlink>
        <a:srgbClr val="52311E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 сусрет ускрсу</Template>
  <TotalTime>525</TotalTime>
  <Words>567</Words>
  <Application>Microsoft Office PowerPoint</Application>
  <PresentationFormat>On-screen Show (4:3)</PresentationFormat>
  <Paragraphs>122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5_默认设计模板</vt:lpstr>
      <vt:lpstr>1_Conference_3</vt:lpstr>
      <vt:lpstr>Conference_3</vt:lpstr>
      <vt:lpstr>默认设计模板</vt:lpstr>
      <vt:lpstr>Conference_4</vt:lpstr>
      <vt:lpstr>1_Default Design</vt:lpstr>
      <vt:lpstr>Default Design</vt:lpstr>
      <vt:lpstr>4_Default Design</vt:lpstr>
      <vt:lpstr>6_Default Design</vt:lpstr>
      <vt:lpstr>8_Default Design</vt:lpstr>
      <vt:lpstr>1_默认设计模板</vt:lpstr>
      <vt:lpstr>2_默认设计模板</vt:lpstr>
      <vt:lpstr>默认设计模板_2</vt:lpstr>
      <vt:lpstr>1_ppt_080</vt:lpstr>
      <vt:lpstr>ppt_080</vt:lpstr>
      <vt:lpstr>3_默认设计模板</vt:lpstr>
      <vt:lpstr>4_默认设计模板</vt:lpstr>
      <vt:lpstr>1_默认设计模板_2</vt:lpstr>
      <vt:lpstr>自定义设计方案</vt:lpstr>
      <vt:lpstr>2_默认设计模板_2</vt:lpstr>
      <vt:lpstr>Office 主题</vt:lpstr>
      <vt:lpstr>3_默认设计模板_2</vt:lpstr>
      <vt:lpstr>6_默认设计模板</vt:lpstr>
      <vt:lpstr>4_默认设计模板_2</vt:lpstr>
      <vt:lpstr>ОНЛАЈН ПРОЈЕКАТ У СУСРЕТ УСКРСУ</vt:lpstr>
      <vt:lpstr>ЦИЉ, ВРЕМЕ, УЧЕСНИЦИ</vt:lpstr>
      <vt:lpstr>ПРОЈЕКТНЕ АКТИВНОСТИ</vt:lpstr>
      <vt:lpstr>1. УВОДНЕ АКТИВНОСТИ </vt:lpstr>
      <vt:lpstr>2. АКТИВНОСТ ГЛЕДАЊЕ ФИЛМА - УСКСРС 2020. </vt:lpstr>
      <vt:lpstr>3. АКТИВНОСТ ОДРЕЂИВАЊЕ ФУНКЦИОНАЛНОГ СТИЛА И ПИСАЊЕ САСТАВА </vt:lpstr>
      <vt:lpstr>4. АКТИВНОСТ РЕШАВАЊЕ ЗАДАТАКА И ПИСАЊЕ ЧЕСТИТКИ У ГУГЛ УПИТНИКУ</vt:lpstr>
      <vt:lpstr>5. АКТИВНОСТ ИЗРАДА ЧЕСТИТКИ, ПРЕЗЕНТАЦИЈЕ И ОТВАРАЊЕ ГАЛЕРИЈЕ</vt:lpstr>
      <vt:lpstr>6. АКТИВНОСТ РЕШАВАЊЕ НЕДОУМИЦЕ</vt:lpstr>
      <vt:lpstr>КОМЕНТАРИ  </vt:lpstr>
      <vt:lpstr> ХВАЛА НА ПАЖЊИ!</vt:lpstr>
      <vt:lpstr> ПРИЛОЗИ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 ЛАЈН ПРОЈЕКАТ</dc:title>
  <dc:creator>Димитрије</dc:creator>
  <cp:lastModifiedBy>Димитрије</cp:lastModifiedBy>
  <cp:revision>48</cp:revision>
  <dcterms:created xsi:type="dcterms:W3CDTF">2020-05-23T14:56:22Z</dcterms:created>
  <dcterms:modified xsi:type="dcterms:W3CDTF">2020-05-27T17:24:42Z</dcterms:modified>
</cp:coreProperties>
</file>